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74" r:id="rId14"/>
    <p:sldId id="268" r:id="rId15"/>
    <p:sldId id="281" r:id="rId16"/>
    <p:sldId id="275" r:id="rId17"/>
    <p:sldId id="276" r:id="rId18"/>
    <p:sldId id="277" r:id="rId19"/>
    <p:sldId id="279" r:id="rId20"/>
    <p:sldId id="280"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7C0942-E08E-432B-ABEF-B81EA496AF1D}" v="17" dt="2021-03-16T05:13:26.124"/>
    <p1510:client id="{72E40303-DADA-8519-BD1A-84BE6C3BE827}" v="623" dt="2021-03-16T03:34:09.295"/>
    <p1510:client id="{770FF76F-A0C7-ED65-9915-62C9A344C8E5}" v="14" dt="2021-03-18T20:24:27.575"/>
    <p1510:client id="{793275A4-7CBB-6F27-C4B0-8749ECD08151}" v="1370" dt="2021-03-16T19:59:09.872"/>
    <p1510:client id="{BDC00895-FFF8-1733-8745-A3654F80242A}" v="473" dt="2021-03-16T05:13:21.628"/>
    <p1510:client id="{E6D1D473-AA50-4033-9C4E-028DFAAC4DC0}" v="4785" dt="2021-03-15T22:45:39.5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867855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40186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4754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302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37307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04859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08995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454049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89134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6441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29171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4551847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19" r:id="rId4"/>
    <p:sldLayoutId id="2147483720" r:id="rId5"/>
    <p:sldLayoutId id="2147483725" r:id="rId6"/>
    <p:sldLayoutId id="2147483721" r:id="rId7"/>
    <p:sldLayoutId id="2147483722" r:id="rId8"/>
    <p:sldLayoutId id="2147483723" r:id="rId9"/>
    <p:sldLayoutId id="2147483724" r:id="rId10"/>
    <p:sldLayoutId id="2147483726"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logs.commons.georgetown.edu/cctp-820-fall2017/2017/10/18/the-importance-of-metaphors/"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urbanempire.gamepedia.com/Information_security"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hyperlink" Target="https://commons.wikimedia.org/wiki/File:Javascript.png"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rolandocaldas.com/html5/como-incluir-css3-en-html5"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Android_(operating_system)" TargetMode="External"/><Relationship Id="rId7" Type="http://schemas.openxmlformats.org/officeDocument/2006/relationships/hyperlink" Target="https://technofaq.org/posts/2017/06/the-pros-and-cons-of-the-top-internet-browsers/"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s://www.freepngimg.com/png/68525-apple-network-icons-ios-computer-iphone-graphics"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hyperlink" Target="https://technofaq.org/posts/2017/06/the-pros-and-cons-of-the-top-internet-browsers/" TargetMode="Externa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en-g.com/blog/archives/201604/spotify-change-language.html"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04899" y="2355112"/>
            <a:ext cx="6933112" cy="3237615"/>
          </a:xfrm>
        </p:spPr>
        <p:txBody>
          <a:bodyPr>
            <a:normAutofit/>
          </a:bodyPr>
          <a:lstStyle/>
          <a:p>
            <a:pPr algn="l"/>
            <a:r>
              <a:rPr lang="en-US" sz="5600">
                <a:cs typeface="Calibri Light"/>
              </a:rPr>
              <a:t>Spotify Playlist Finder &amp; Social Media</a:t>
            </a:r>
          </a:p>
        </p:txBody>
      </p:sp>
      <p:sp>
        <p:nvSpPr>
          <p:cNvPr id="3" name="Subtitle 2"/>
          <p:cNvSpPr>
            <a:spLocks noGrp="1"/>
          </p:cNvSpPr>
          <p:nvPr>
            <p:ph type="subTitle" idx="1"/>
          </p:nvPr>
        </p:nvSpPr>
        <p:spPr>
          <a:xfrm>
            <a:off x="1104899" y="1265273"/>
            <a:ext cx="5916873" cy="1066522"/>
          </a:xfrm>
        </p:spPr>
        <p:txBody>
          <a:bodyPr vert="horz" lIns="91440" tIns="45720" rIns="91440" bIns="45720" rtlCol="0">
            <a:normAutofit/>
          </a:bodyPr>
          <a:lstStyle/>
          <a:p>
            <a:pPr algn="l"/>
            <a:r>
              <a:rPr lang="en-US">
                <a:cs typeface="Calibri"/>
              </a:rPr>
              <a:t>Allegra Papera, Grant Yaniv, Yasir Nemat</a:t>
            </a:r>
            <a:endParaRPr lang="en-US"/>
          </a:p>
        </p:txBody>
      </p:sp>
      <p:pic>
        <p:nvPicPr>
          <p:cNvPr id="4" name="Picture 3">
            <a:extLst>
              <a:ext uri="{FF2B5EF4-FFF2-40B4-BE49-F238E27FC236}">
                <a16:creationId xmlns:a16="http://schemas.microsoft.com/office/drawing/2014/main" id="{BBC20030-875E-4371-A433-E1979906BB5A}"/>
              </a:ext>
            </a:extLst>
          </p:cNvPr>
          <p:cNvPicPr>
            <a:picLocks noChangeAspect="1"/>
          </p:cNvPicPr>
          <p:nvPr/>
        </p:nvPicPr>
        <p:blipFill rotWithShape="1">
          <a:blip r:embed="rId2"/>
          <a:srcRect l="55809" r="6999" b="8"/>
          <a:stretch/>
        </p:blipFill>
        <p:spPr>
          <a:xfrm>
            <a:off x="8658226" y="-4762"/>
            <a:ext cx="3541857" cy="6886079"/>
          </a:xfrm>
          <a:custGeom>
            <a:avLst/>
            <a:gdLst/>
            <a:ahLst/>
            <a:cxnLst/>
            <a:rect l="l" t="t" r="r" b="b"/>
            <a:pathLst>
              <a:path w="3541857" h="6886079">
                <a:moveTo>
                  <a:pt x="1248072" y="0"/>
                </a:moveTo>
                <a:lnTo>
                  <a:pt x="3541857" y="0"/>
                </a:lnTo>
                <a:lnTo>
                  <a:pt x="3541857" y="6886079"/>
                </a:lnTo>
                <a:lnTo>
                  <a:pt x="0" y="6864521"/>
                </a:lnTo>
                <a:close/>
              </a:path>
            </a:pathLst>
          </a:custGeom>
        </p:spPr>
      </p:pic>
      <p:cxnSp>
        <p:nvCxnSpPr>
          <p:cNvPr id="11" name="Straight Connector 10">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78186" y="1"/>
            <a:ext cx="345294" cy="68813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E10AC2-20ED-4628-9A8E-14F8437B5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794205" y="-4764"/>
            <a:ext cx="5397796" cy="10414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A7AEE-A730-47DA-8756-85B7D5BBA470}"/>
              </a:ext>
            </a:extLst>
          </p:cNvPr>
          <p:cNvSpPr>
            <a:spLocks noGrp="1"/>
          </p:cNvSpPr>
          <p:nvPr>
            <p:ph type="title"/>
          </p:nvPr>
        </p:nvSpPr>
        <p:spPr>
          <a:xfrm>
            <a:off x="5146159" y="685800"/>
            <a:ext cx="6238688" cy="1382233"/>
          </a:xfrm>
        </p:spPr>
        <p:txBody>
          <a:bodyPr>
            <a:normAutofit/>
          </a:bodyPr>
          <a:lstStyle/>
          <a:p>
            <a:r>
              <a:rPr lang="en-US"/>
              <a:t>Playlist generation speed</a:t>
            </a:r>
          </a:p>
        </p:txBody>
      </p:sp>
      <p:pic>
        <p:nvPicPr>
          <p:cNvPr id="4" name="Picture 4" descr="A picture containing blur&#10;&#10;Description automatically generated">
            <a:extLst>
              <a:ext uri="{FF2B5EF4-FFF2-40B4-BE49-F238E27FC236}">
                <a16:creationId xmlns:a16="http://schemas.microsoft.com/office/drawing/2014/main" id="{146DEBF4-47A5-4FD1-BD0F-569DE3B9972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1422" r="20355" b="2"/>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E21214FD-3154-4E84-8A80-F8599651F016}"/>
              </a:ext>
            </a:extLst>
          </p:cNvPr>
          <p:cNvSpPr>
            <a:spLocks noGrp="1"/>
          </p:cNvSpPr>
          <p:nvPr>
            <p:ph idx="1"/>
          </p:nvPr>
        </p:nvSpPr>
        <p:spPr>
          <a:xfrm>
            <a:off x="5146158" y="2301949"/>
            <a:ext cx="6238687" cy="4022650"/>
          </a:xfrm>
        </p:spPr>
        <p:txBody>
          <a:bodyPr vert="horz" lIns="91440" tIns="45720" rIns="91440" bIns="45720" rtlCol="0">
            <a:normAutofit/>
          </a:bodyPr>
          <a:lstStyle/>
          <a:p>
            <a:r>
              <a:rPr lang="en-US">
                <a:ea typeface="+mn-lt"/>
                <a:cs typeface="+mn-lt"/>
              </a:rPr>
              <a:t>This non-functional requirement is the speed at which playlists should be generated for users once they fill out their weekly preference forms. With advanced and efficient search algorithms, this process should only take at most 10 seconds to generate all possible playlists.  </a:t>
            </a:r>
          </a:p>
          <a:p>
            <a:r>
              <a:rPr lang="en-US">
                <a:ea typeface="+mn-lt"/>
                <a:cs typeface="+mn-lt"/>
              </a:rPr>
              <a:t>This relates to our function requirement, Music Discovery Preferences, since this is the speed at which discovery will occur.</a:t>
            </a:r>
          </a:p>
          <a:p>
            <a:endParaRPr lang="en-US"/>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A8EBCE-0106-42C0-B92C-786287B367E4}"/>
              </a:ext>
            </a:extLst>
          </p:cNvPr>
          <p:cNvSpPr txBox="1"/>
          <p:nvPr/>
        </p:nvSpPr>
        <p:spPr>
          <a:xfrm>
            <a:off x="9958696" y="6657945"/>
            <a:ext cx="223330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563663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A1E07E-1EA2-44AD-983F-C2158492D9B4}"/>
              </a:ext>
            </a:extLst>
          </p:cNvPr>
          <p:cNvSpPr>
            <a:spLocks noGrp="1"/>
          </p:cNvSpPr>
          <p:nvPr>
            <p:ph type="title"/>
          </p:nvPr>
        </p:nvSpPr>
        <p:spPr>
          <a:xfrm>
            <a:off x="5146159" y="685800"/>
            <a:ext cx="6238688" cy="1382233"/>
          </a:xfrm>
        </p:spPr>
        <p:txBody>
          <a:bodyPr>
            <a:normAutofit/>
          </a:bodyPr>
          <a:lstStyle/>
          <a:p>
            <a:r>
              <a:rPr lang="en-US"/>
              <a:t>Application downtime</a:t>
            </a:r>
          </a:p>
        </p:txBody>
      </p:sp>
      <p:pic>
        <p:nvPicPr>
          <p:cNvPr id="5" name="Picture 4" descr="Hourglass and a calendar">
            <a:extLst>
              <a:ext uri="{FF2B5EF4-FFF2-40B4-BE49-F238E27FC236}">
                <a16:creationId xmlns:a16="http://schemas.microsoft.com/office/drawing/2014/main" id="{B838AB25-1E19-4877-9027-008142AEEF94}"/>
              </a:ext>
            </a:extLst>
          </p:cNvPr>
          <p:cNvPicPr>
            <a:picLocks noChangeAspect="1"/>
          </p:cNvPicPr>
          <p:nvPr/>
        </p:nvPicPr>
        <p:blipFill rotWithShape="1">
          <a:blip r:embed="rId2"/>
          <a:srcRect l="48694" r="2903" b="-9"/>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16CDC161-34FA-47F9-B55C-D4F0D14F0907}"/>
              </a:ext>
            </a:extLst>
          </p:cNvPr>
          <p:cNvSpPr>
            <a:spLocks noGrp="1"/>
          </p:cNvSpPr>
          <p:nvPr>
            <p:ph idx="1"/>
          </p:nvPr>
        </p:nvSpPr>
        <p:spPr>
          <a:xfrm>
            <a:off x="5146158" y="2301949"/>
            <a:ext cx="6238687" cy="4022650"/>
          </a:xfrm>
        </p:spPr>
        <p:txBody>
          <a:bodyPr vert="horz" lIns="91440" tIns="45720" rIns="91440" bIns="45720" rtlCol="0">
            <a:normAutofit/>
          </a:bodyPr>
          <a:lstStyle/>
          <a:p>
            <a:r>
              <a:rPr lang="en-US">
                <a:ea typeface="+mn-lt"/>
                <a:cs typeface="+mn-lt"/>
              </a:rPr>
              <a:t>This is the downtime that the application will have each month for server and website related fixes, which will not exceed more than an hour per month.</a:t>
            </a:r>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189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A1E07E-1EA2-44AD-983F-C2158492D9B4}"/>
              </a:ext>
            </a:extLst>
          </p:cNvPr>
          <p:cNvSpPr>
            <a:spLocks noGrp="1"/>
          </p:cNvSpPr>
          <p:nvPr>
            <p:ph type="title"/>
          </p:nvPr>
        </p:nvSpPr>
        <p:spPr>
          <a:xfrm>
            <a:off x="5146159" y="685800"/>
            <a:ext cx="6238688" cy="1382233"/>
          </a:xfrm>
        </p:spPr>
        <p:txBody>
          <a:bodyPr>
            <a:normAutofit/>
          </a:bodyPr>
          <a:lstStyle/>
          <a:p>
            <a:r>
              <a:rPr lang="en-US"/>
              <a:t>Account security</a:t>
            </a:r>
          </a:p>
        </p:txBody>
      </p:sp>
      <p:pic>
        <p:nvPicPr>
          <p:cNvPr id="4" name="Picture 4" descr="A picture containing light, green, wire, laser&#10;&#10;Description automatically generated">
            <a:extLst>
              <a:ext uri="{FF2B5EF4-FFF2-40B4-BE49-F238E27FC236}">
                <a16:creationId xmlns:a16="http://schemas.microsoft.com/office/drawing/2014/main" id="{F475909E-20B9-4CAA-9089-1813F709E3C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9137" r="30225"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16CDC161-34FA-47F9-B55C-D4F0D14F0907}"/>
              </a:ext>
            </a:extLst>
          </p:cNvPr>
          <p:cNvSpPr>
            <a:spLocks noGrp="1"/>
          </p:cNvSpPr>
          <p:nvPr>
            <p:ph idx="1"/>
          </p:nvPr>
        </p:nvSpPr>
        <p:spPr>
          <a:xfrm>
            <a:off x="5146158" y="2301949"/>
            <a:ext cx="6238687" cy="4022650"/>
          </a:xfrm>
        </p:spPr>
        <p:txBody>
          <a:bodyPr vert="horz" lIns="91440" tIns="45720" rIns="91440" bIns="45720" rtlCol="0">
            <a:normAutofit/>
          </a:bodyPr>
          <a:lstStyle/>
          <a:p>
            <a:r>
              <a:rPr lang="en-US">
                <a:ea typeface="+mn-lt"/>
                <a:cs typeface="+mn-lt"/>
              </a:rPr>
              <a:t>Each user account will be individualized and therefore, they need to be encrypted for the safety of our users. There will be inactivity timeouts, so users are logged out of their accounts when they aren't using them.</a:t>
            </a:r>
            <a:endParaRPr lang="en-US"/>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705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C3501-0AD6-42E0-BD68-3A2B9C92712A}"/>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Use Case Diagram</a:t>
            </a:r>
          </a:p>
        </p:txBody>
      </p:sp>
      <p:cxnSp>
        <p:nvCxnSpPr>
          <p:cNvPr id="24" name="Straight Connector 23">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3" descr="Diagram, schematic&#10;&#10;Description automatically generated">
            <a:extLst>
              <a:ext uri="{FF2B5EF4-FFF2-40B4-BE49-F238E27FC236}">
                <a16:creationId xmlns:a16="http://schemas.microsoft.com/office/drawing/2014/main" id="{F4E3C4D7-9205-474D-8994-E1F632BE1939}"/>
              </a:ext>
            </a:extLst>
          </p:cNvPr>
          <p:cNvPicPr>
            <a:picLocks noChangeAspect="1"/>
          </p:cNvPicPr>
          <p:nvPr/>
        </p:nvPicPr>
        <p:blipFill>
          <a:blip r:embed="rId2"/>
          <a:stretch>
            <a:fillRect/>
          </a:stretch>
        </p:blipFill>
        <p:spPr>
          <a:xfrm>
            <a:off x="4857010" y="788780"/>
            <a:ext cx="6860967" cy="5211167"/>
          </a:xfrm>
          <a:prstGeom prst="rect">
            <a:avLst/>
          </a:prstGeom>
        </p:spPr>
      </p:pic>
    </p:spTree>
    <p:extLst>
      <p:ext uri="{BB962C8B-B14F-4D97-AF65-F5344CB8AC3E}">
        <p14:creationId xmlns:p14="http://schemas.microsoft.com/office/powerpoint/2010/main" val="4168439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D7115-C28B-4BB4-8797-C356D307CAC2}"/>
              </a:ext>
            </a:extLst>
          </p:cNvPr>
          <p:cNvSpPr>
            <a:spLocks noGrp="1"/>
          </p:cNvSpPr>
          <p:nvPr>
            <p:ph type="title"/>
          </p:nvPr>
        </p:nvSpPr>
        <p:spPr/>
        <p:txBody>
          <a:bodyPr/>
          <a:lstStyle/>
          <a:p>
            <a:r>
              <a:rPr lang="en-US"/>
              <a:t>SYSTEM CONSTRAINTS</a:t>
            </a:r>
          </a:p>
        </p:txBody>
      </p:sp>
      <p:sp>
        <p:nvSpPr>
          <p:cNvPr id="3" name="Content Placeholder 2">
            <a:extLst>
              <a:ext uri="{FF2B5EF4-FFF2-40B4-BE49-F238E27FC236}">
                <a16:creationId xmlns:a16="http://schemas.microsoft.com/office/drawing/2014/main" id="{3FFAFDEC-7A2D-4784-9FFB-B0CFA0EF7E85}"/>
              </a:ext>
            </a:extLst>
          </p:cNvPr>
          <p:cNvSpPr>
            <a:spLocks noGrp="1"/>
          </p:cNvSpPr>
          <p:nvPr>
            <p:ph idx="1"/>
          </p:nvPr>
        </p:nvSpPr>
        <p:spPr/>
        <p:txBody>
          <a:bodyPr vert="horz" lIns="91440" tIns="45720" rIns="91440" bIns="45720" rtlCol="0" anchor="t">
            <a:normAutofit fontScale="92500" lnSpcReduction="10000"/>
          </a:bodyPr>
          <a:lstStyle/>
          <a:p>
            <a:r>
              <a:rPr lang="en-US"/>
              <a:t>TOOL CONSTRAINTS</a:t>
            </a:r>
          </a:p>
          <a:p>
            <a:endParaRPr lang="en-US"/>
          </a:p>
          <a:p>
            <a:r>
              <a:rPr lang="en-US"/>
              <a:t>LANGUAGE CONSTRAINTS</a:t>
            </a:r>
          </a:p>
          <a:p>
            <a:endParaRPr lang="en-US"/>
          </a:p>
          <a:p>
            <a:r>
              <a:rPr lang="en-US"/>
              <a:t>PLATFORM CONSTRAINTS</a:t>
            </a:r>
          </a:p>
          <a:p>
            <a:endParaRPr lang="en-US"/>
          </a:p>
          <a:p>
            <a:r>
              <a:rPr lang="en-US"/>
              <a:t>HARDWARE AND NETWORK CONSTRAINTS</a:t>
            </a:r>
          </a:p>
          <a:p>
            <a:endParaRPr lang="en-US"/>
          </a:p>
          <a:p>
            <a:r>
              <a:rPr lang="en-US"/>
              <a:t>DEVELOPMENT, TRANSITION AND SUPPORT, AND BUDGET AND SCHEDULE CONSTRAINTS</a:t>
            </a:r>
            <a:endParaRPr lang="en-US" b="1" cap="all">
              <a:ea typeface="+mn-lt"/>
              <a:cs typeface="+mn-lt"/>
            </a:endParaRPr>
          </a:p>
          <a:p>
            <a:endParaRPr lang="en-US"/>
          </a:p>
        </p:txBody>
      </p:sp>
    </p:spTree>
    <p:extLst>
      <p:ext uri="{BB962C8B-B14F-4D97-AF65-F5344CB8AC3E}">
        <p14:creationId xmlns:p14="http://schemas.microsoft.com/office/powerpoint/2010/main" val="2401988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19FBDF9-6D00-4C36-9824-1549E76A8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28DA832B-9545-4F74-8784-793092656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17062"/>
            <a:ext cx="2817694" cy="6151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3AC3D4-04B7-4794-8644-92E18542761D}"/>
              </a:ext>
            </a:extLst>
          </p:cNvPr>
          <p:cNvSpPr>
            <a:spLocks noGrp="1"/>
          </p:cNvSpPr>
          <p:nvPr>
            <p:ph type="title"/>
          </p:nvPr>
        </p:nvSpPr>
        <p:spPr>
          <a:xfrm>
            <a:off x="1124187" y="126678"/>
            <a:ext cx="4948082" cy="1671144"/>
          </a:xfrm>
        </p:spPr>
        <p:txBody>
          <a:bodyPr>
            <a:normAutofit/>
          </a:bodyPr>
          <a:lstStyle/>
          <a:p>
            <a:r>
              <a:rPr lang="en-US"/>
              <a:t>Tool Constraints</a:t>
            </a:r>
          </a:p>
        </p:txBody>
      </p:sp>
      <p:cxnSp>
        <p:nvCxnSpPr>
          <p:cNvPr id="20" name="Straight Connector 19">
            <a:extLst>
              <a:ext uri="{FF2B5EF4-FFF2-40B4-BE49-F238E27FC236}">
                <a16:creationId xmlns:a16="http://schemas.microsoft.com/office/drawing/2014/main" id="{211539EE-8BB6-421F-A9ED-6B45899E5A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1"/>
            <a:ext cx="998071" cy="44894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E245987-BC2F-4D37-866D-DA44375DCE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70247"/>
            <a:ext cx="6365240" cy="68775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0D18C7-6D9E-4A48-AF6C-8D2EA6EC76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654040"/>
            <a:ext cx="3318387" cy="121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D0A240-A264-4C4A-90B7-EEA5F41F44DB}"/>
              </a:ext>
            </a:extLst>
          </p:cNvPr>
          <p:cNvSpPr>
            <a:spLocks noGrp="1"/>
          </p:cNvSpPr>
          <p:nvPr>
            <p:ph idx="1"/>
          </p:nvPr>
        </p:nvSpPr>
        <p:spPr>
          <a:xfrm>
            <a:off x="584422" y="1851825"/>
            <a:ext cx="5670498" cy="4474310"/>
          </a:xfrm>
        </p:spPr>
        <p:txBody>
          <a:bodyPr vert="horz" lIns="91440" tIns="45720" rIns="91440" bIns="45720" rtlCol="0" anchor="ctr">
            <a:noAutofit/>
          </a:bodyPr>
          <a:lstStyle/>
          <a:p>
            <a:pPr>
              <a:lnSpc>
                <a:spcPct val="90000"/>
              </a:lnSpc>
            </a:pPr>
            <a:r>
              <a:rPr lang="en-US" sz="1800"/>
              <a:t>Productivity  Tools</a:t>
            </a:r>
          </a:p>
          <a:p>
            <a:pPr lvl="1">
              <a:lnSpc>
                <a:spcPct val="90000"/>
              </a:lnSpc>
            </a:pPr>
            <a:r>
              <a:rPr lang="en-US" sz="1800"/>
              <a:t>Slack for team communication between team members as well as with TAs and Professor Aguiar</a:t>
            </a:r>
          </a:p>
          <a:p>
            <a:pPr>
              <a:lnSpc>
                <a:spcPct val="90000"/>
              </a:lnSpc>
            </a:pPr>
            <a:r>
              <a:rPr lang="en-US" sz="1800"/>
              <a:t>Collaboration  Tools</a:t>
            </a:r>
          </a:p>
          <a:p>
            <a:pPr lvl="1">
              <a:lnSpc>
                <a:spcPct val="90000"/>
              </a:lnSpc>
            </a:pPr>
            <a:r>
              <a:rPr lang="en-US" sz="1800"/>
              <a:t>Microsoft One Drive to store, share, and collaborate on PowerPoints and Word Documents</a:t>
            </a:r>
          </a:p>
          <a:p>
            <a:pPr>
              <a:lnSpc>
                <a:spcPct val="90000"/>
              </a:lnSpc>
            </a:pPr>
            <a:r>
              <a:rPr lang="en-US" sz="1800"/>
              <a:t>Design  Tools</a:t>
            </a:r>
          </a:p>
          <a:p>
            <a:pPr lvl="1">
              <a:lnSpc>
                <a:spcPct val="90000"/>
              </a:lnSpc>
            </a:pPr>
            <a:r>
              <a:rPr lang="en-US" sz="1800"/>
              <a:t>Figma for building the wireframes of the application</a:t>
            </a:r>
            <a:endParaRPr lang="en-US" sz="1800" b="1" cap="all">
              <a:ea typeface="+mn-lt"/>
              <a:cs typeface="+mn-lt"/>
            </a:endParaRPr>
          </a:p>
          <a:p>
            <a:pPr>
              <a:lnSpc>
                <a:spcPct val="90000"/>
              </a:lnSpc>
            </a:pPr>
            <a:r>
              <a:rPr lang="en-US" sz="1800"/>
              <a:t>Integrated Development Environment (IDE)</a:t>
            </a:r>
          </a:p>
          <a:p>
            <a:pPr lvl="1">
              <a:lnSpc>
                <a:spcPct val="90000"/>
              </a:lnSpc>
            </a:pPr>
            <a:r>
              <a:rPr lang="en-US" sz="1800"/>
              <a:t>Visual Studio Code to develop our code base for this application</a:t>
            </a:r>
          </a:p>
          <a:p>
            <a:pPr>
              <a:lnSpc>
                <a:spcPct val="90000"/>
              </a:lnSpc>
            </a:pPr>
            <a:r>
              <a:rPr lang="en-US" sz="1800"/>
              <a:t>Spotify API</a:t>
            </a:r>
          </a:p>
          <a:p>
            <a:pPr lvl="1">
              <a:lnSpc>
                <a:spcPct val="90000"/>
              </a:lnSpc>
            </a:pPr>
            <a:r>
              <a:rPr lang="en-US" sz="1800"/>
              <a:t>A very important tool for our application, which will allow us to use Spotify's login terminal, playlist catalogue, and user profile information. </a:t>
            </a:r>
          </a:p>
          <a:p>
            <a:pPr lvl="1">
              <a:lnSpc>
                <a:spcPct val="90000"/>
              </a:lnSpc>
            </a:pPr>
            <a:endParaRPr lang="en-US" sz="1300"/>
          </a:p>
        </p:txBody>
      </p:sp>
      <p:pic>
        <p:nvPicPr>
          <p:cNvPr id="7" name="Picture 4" descr="A picture containing diagram&#10;&#10;Description automatically generated">
            <a:extLst>
              <a:ext uri="{FF2B5EF4-FFF2-40B4-BE49-F238E27FC236}">
                <a16:creationId xmlns:a16="http://schemas.microsoft.com/office/drawing/2014/main" id="{2DC8C711-2158-495E-96D3-1E22554AFC2C}"/>
              </a:ext>
            </a:extLst>
          </p:cNvPr>
          <p:cNvPicPr>
            <a:picLocks noChangeAspect="1"/>
          </p:cNvPicPr>
          <p:nvPr/>
        </p:nvPicPr>
        <p:blipFill>
          <a:blip r:embed="rId2"/>
          <a:stretch>
            <a:fillRect/>
          </a:stretch>
        </p:blipFill>
        <p:spPr>
          <a:xfrm>
            <a:off x="9236643" y="290499"/>
            <a:ext cx="2650210" cy="1758870"/>
          </a:xfrm>
          <a:prstGeom prst="rect">
            <a:avLst/>
          </a:prstGeom>
        </p:spPr>
      </p:pic>
      <p:pic>
        <p:nvPicPr>
          <p:cNvPr id="5" name="Picture 4" descr="Graphical user interface, application, Teams&#10;&#10;Description automatically generated">
            <a:extLst>
              <a:ext uri="{FF2B5EF4-FFF2-40B4-BE49-F238E27FC236}">
                <a16:creationId xmlns:a16="http://schemas.microsoft.com/office/drawing/2014/main" id="{1FC01966-53E9-48F2-9A9D-B35A5B334274}"/>
              </a:ext>
            </a:extLst>
          </p:cNvPr>
          <p:cNvPicPr>
            <a:picLocks noChangeAspect="1"/>
          </p:cNvPicPr>
          <p:nvPr/>
        </p:nvPicPr>
        <p:blipFill>
          <a:blip r:embed="rId3"/>
          <a:stretch>
            <a:fillRect/>
          </a:stretch>
        </p:blipFill>
        <p:spPr>
          <a:xfrm>
            <a:off x="6227168" y="300122"/>
            <a:ext cx="2729378" cy="1759414"/>
          </a:xfrm>
          <a:prstGeom prst="rect">
            <a:avLst/>
          </a:prstGeom>
        </p:spPr>
      </p:pic>
      <p:pic>
        <p:nvPicPr>
          <p:cNvPr id="9" name="Picture 4" descr="Graphical user interface, application&#10;&#10;Description automatically generated">
            <a:extLst>
              <a:ext uri="{FF2B5EF4-FFF2-40B4-BE49-F238E27FC236}">
                <a16:creationId xmlns:a16="http://schemas.microsoft.com/office/drawing/2014/main" id="{08805526-95B9-4233-B3C6-B28C3C529AD0}"/>
              </a:ext>
            </a:extLst>
          </p:cNvPr>
          <p:cNvPicPr>
            <a:picLocks noChangeAspect="1"/>
          </p:cNvPicPr>
          <p:nvPr/>
        </p:nvPicPr>
        <p:blipFill>
          <a:blip r:embed="rId4"/>
          <a:stretch>
            <a:fillRect/>
          </a:stretch>
        </p:blipFill>
        <p:spPr>
          <a:xfrm>
            <a:off x="6363688" y="4607578"/>
            <a:ext cx="2670002" cy="1519525"/>
          </a:xfrm>
          <a:prstGeom prst="rect">
            <a:avLst/>
          </a:prstGeom>
        </p:spPr>
      </p:pic>
      <p:pic>
        <p:nvPicPr>
          <p:cNvPr id="11" name="Picture 4" descr="Graphical user interface&#10;&#10;Description automatically generated">
            <a:extLst>
              <a:ext uri="{FF2B5EF4-FFF2-40B4-BE49-F238E27FC236}">
                <a16:creationId xmlns:a16="http://schemas.microsoft.com/office/drawing/2014/main" id="{194AA8C3-2842-4EC1-B41E-33B5F8869993}"/>
              </a:ext>
            </a:extLst>
          </p:cNvPr>
          <p:cNvPicPr>
            <a:picLocks noChangeAspect="1"/>
          </p:cNvPicPr>
          <p:nvPr/>
        </p:nvPicPr>
        <p:blipFill rotWithShape="1">
          <a:blip r:embed="rId5"/>
          <a:srcRect l="2552" r="30831"/>
          <a:stretch/>
        </p:blipFill>
        <p:spPr>
          <a:xfrm>
            <a:off x="9532465" y="4395122"/>
            <a:ext cx="2353327" cy="1766311"/>
          </a:xfrm>
          <a:prstGeom prst="rect">
            <a:avLst/>
          </a:prstGeom>
        </p:spPr>
      </p:pic>
      <p:pic>
        <p:nvPicPr>
          <p:cNvPr id="14" name="Picture 4" descr="A picture containing text, clock, vector graphics&#10;&#10;Description automatically generated">
            <a:extLst>
              <a:ext uri="{FF2B5EF4-FFF2-40B4-BE49-F238E27FC236}">
                <a16:creationId xmlns:a16="http://schemas.microsoft.com/office/drawing/2014/main" id="{9ED07B21-684D-4018-BD4D-FF8E431FA7A0}"/>
              </a:ext>
            </a:extLst>
          </p:cNvPr>
          <p:cNvPicPr>
            <a:picLocks noChangeAspect="1"/>
          </p:cNvPicPr>
          <p:nvPr/>
        </p:nvPicPr>
        <p:blipFill>
          <a:blip r:embed="rId6"/>
          <a:stretch>
            <a:fillRect/>
          </a:stretch>
        </p:blipFill>
        <p:spPr>
          <a:xfrm>
            <a:off x="6441374" y="2301994"/>
            <a:ext cx="5270053" cy="1541491"/>
          </a:xfrm>
          <a:prstGeom prst="rect">
            <a:avLst/>
          </a:prstGeom>
        </p:spPr>
      </p:pic>
    </p:spTree>
    <p:extLst>
      <p:ext uri="{BB962C8B-B14F-4D97-AF65-F5344CB8AC3E}">
        <p14:creationId xmlns:p14="http://schemas.microsoft.com/office/powerpoint/2010/main" val="966609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36B372-F851-4A0F-8DEA-73A520F0F6BA}"/>
              </a:ext>
            </a:extLst>
          </p:cNvPr>
          <p:cNvSpPr>
            <a:spLocks noGrp="1"/>
          </p:cNvSpPr>
          <p:nvPr>
            <p:ph type="title"/>
          </p:nvPr>
        </p:nvSpPr>
        <p:spPr>
          <a:xfrm>
            <a:off x="1142999" y="648586"/>
            <a:ext cx="5197245" cy="1456660"/>
          </a:xfrm>
        </p:spPr>
        <p:txBody>
          <a:bodyPr>
            <a:normAutofit/>
          </a:bodyPr>
          <a:lstStyle/>
          <a:p>
            <a:r>
              <a:rPr lang="en-US"/>
              <a:t>Language Constraints</a:t>
            </a:r>
          </a:p>
        </p:txBody>
      </p:sp>
      <p:sp>
        <p:nvSpPr>
          <p:cNvPr id="3" name="Content Placeholder 2">
            <a:extLst>
              <a:ext uri="{FF2B5EF4-FFF2-40B4-BE49-F238E27FC236}">
                <a16:creationId xmlns:a16="http://schemas.microsoft.com/office/drawing/2014/main" id="{D82ED79E-6E9A-47D1-B5DE-74EB4D3CAE3C}"/>
              </a:ext>
            </a:extLst>
          </p:cNvPr>
          <p:cNvSpPr>
            <a:spLocks noGrp="1"/>
          </p:cNvSpPr>
          <p:nvPr>
            <p:ph idx="1"/>
          </p:nvPr>
        </p:nvSpPr>
        <p:spPr>
          <a:xfrm>
            <a:off x="1142999" y="2124189"/>
            <a:ext cx="5197245" cy="4200411"/>
          </a:xfrm>
        </p:spPr>
        <p:txBody>
          <a:bodyPr vert="horz" lIns="91440" tIns="45720" rIns="91440" bIns="45720" rtlCol="0" anchor="ctr">
            <a:normAutofit/>
          </a:bodyPr>
          <a:lstStyle/>
          <a:p>
            <a:r>
              <a:rPr lang="en-US"/>
              <a:t>HTML</a:t>
            </a:r>
          </a:p>
          <a:p>
            <a:r>
              <a:rPr lang="en-US"/>
              <a:t>CSS</a:t>
            </a:r>
          </a:p>
          <a:p>
            <a:r>
              <a:rPr lang="en-US"/>
              <a:t>JavaScript</a:t>
            </a:r>
          </a:p>
          <a:p>
            <a:r>
              <a:rPr lang="en-US"/>
              <a:t>Node.js</a:t>
            </a:r>
          </a:p>
        </p:txBody>
      </p:sp>
      <p:sp>
        <p:nvSpPr>
          <p:cNvPr id="20"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7323273" y="-18942"/>
            <a:ext cx="4868727"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0256" y="0"/>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5" descr="Logo, company name&#10;&#10;Description automatically generated">
            <a:extLst>
              <a:ext uri="{FF2B5EF4-FFF2-40B4-BE49-F238E27FC236}">
                <a16:creationId xmlns:a16="http://schemas.microsoft.com/office/drawing/2014/main" id="{C7B3E459-D3FC-4D64-BA01-4224C53C77D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20918" y="976928"/>
            <a:ext cx="2192139" cy="1870778"/>
          </a:xfrm>
          <a:prstGeom prst="rect">
            <a:avLst/>
          </a:prstGeom>
        </p:spPr>
      </p:pic>
      <p:pic>
        <p:nvPicPr>
          <p:cNvPr id="8" name="Picture 9" descr="A picture containing text, first-aid kit&#10;&#10;Description automatically generated">
            <a:extLst>
              <a:ext uri="{FF2B5EF4-FFF2-40B4-BE49-F238E27FC236}">
                <a16:creationId xmlns:a16="http://schemas.microsoft.com/office/drawing/2014/main" id="{108F012C-EFFB-47B8-ACD0-280E015E01E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845572" y="1346917"/>
            <a:ext cx="2192139" cy="1507095"/>
          </a:xfrm>
          <a:prstGeom prst="rect">
            <a:avLst/>
          </a:prstGeom>
        </p:spPr>
      </p:pic>
      <p:pic>
        <p:nvPicPr>
          <p:cNvPr id="13" name="Picture 13" descr="Free vector graphic: Node Js, Logo, Nodejs, Javascript ...">
            <a:extLst>
              <a:ext uri="{FF2B5EF4-FFF2-40B4-BE49-F238E27FC236}">
                <a16:creationId xmlns:a16="http://schemas.microsoft.com/office/drawing/2014/main" id="{239F6B7F-46C9-4A12-B582-DD1D9AA2BF34}"/>
              </a:ext>
            </a:extLst>
          </p:cNvPr>
          <p:cNvPicPr>
            <a:picLocks noChangeAspect="1"/>
          </p:cNvPicPr>
          <p:nvPr/>
        </p:nvPicPr>
        <p:blipFill>
          <a:blip r:embed="rId6"/>
          <a:stretch>
            <a:fillRect/>
          </a:stretch>
        </p:blipFill>
        <p:spPr>
          <a:xfrm>
            <a:off x="6348925" y="3425412"/>
            <a:ext cx="4726416" cy="2363208"/>
          </a:xfrm>
          <a:prstGeom prst="rect">
            <a:avLst/>
          </a:prstGeom>
        </p:spPr>
      </p:pic>
    </p:spTree>
    <p:extLst>
      <p:ext uri="{BB962C8B-B14F-4D97-AF65-F5344CB8AC3E}">
        <p14:creationId xmlns:p14="http://schemas.microsoft.com/office/powerpoint/2010/main" val="1281653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BB25D9-7F0E-4A4A-B115-5A7D061A0EA9}"/>
              </a:ext>
            </a:extLst>
          </p:cNvPr>
          <p:cNvSpPr>
            <a:spLocks noGrp="1"/>
          </p:cNvSpPr>
          <p:nvPr>
            <p:ph type="title"/>
          </p:nvPr>
        </p:nvSpPr>
        <p:spPr>
          <a:xfrm>
            <a:off x="1142999" y="648586"/>
            <a:ext cx="5197245" cy="1456660"/>
          </a:xfrm>
        </p:spPr>
        <p:txBody>
          <a:bodyPr>
            <a:normAutofit/>
          </a:bodyPr>
          <a:lstStyle/>
          <a:p>
            <a:r>
              <a:rPr lang="en-US"/>
              <a:t>Platform Constraints</a:t>
            </a:r>
          </a:p>
        </p:txBody>
      </p:sp>
      <p:sp>
        <p:nvSpPr>
          <p:cNvPr id="3" name="Content Placeholder 2">
            <a:extLst>
              <a:ext uri="{FF2B5EF4-FFF2-40B4-BE49-F238E27FC236}">
                <a16:creationId xmlns:a16="http://schemas.microsoft.com/office/drawing/2014/main" id="{3D4E7461-A107-44A9-AE5F-3F2E7814557E}"/>
              </a:ext>
            </a:extLst>
          </p:cNvPr>
          <p:cNvSpPr>
            <a:spLocks noGrp="1"/>
          </p:cNvSpPr>
          <p:nvPr>
            <p:ph idx="1"/>
          </p:nvPr>
        </p:nvSpPr>
        <p:spPr>
          <a:xfrm>
            <a:off x="1142999" y="2124189"/>
            <a:ext cx="5197245" cy="4200411"/>
          </a:xfrm>
        </p:spPr>
        <p:txBody>
          <a:bodyPr vert="horz" lIns="91440" tIns="45720" rIns="91440" bIns="45720" rtlCol="0" anchor="ctr">
            <a:normAutofit/>
          </a:bodyPr>
          <a:lstStyle/>
          <a:p>
            <a:r>
              <a:rPr lang="en-US"/>
              <a:t>IOS</a:t>
            </a:r>
          </a:p>
          <a:p>
            <a:r>
              <a:rPr lang="en-US"/>
              <a:t>Android</a:t>
            </a:r>
          </a:p>
          <a:p>
            <a:r>
              <a:rPr lang="en-US"/>
              <a:t>Web</a:t>
            </a:r>
          </a:p>
          <a:p>
            <a:endParaRPr lang="en-US"/>
          </a:p>
        </p:txBody>
      </p:sp>
      <p:sp>
        <p:nvSpPr>
          <p:cNvPr id="18"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7323273" y="-18942"/>
            <a:ext cx="4868727"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0256" y="0"/>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Picture 7" descr="Icon&#10;&#10;Description automatically generated">
            <a:extLst>
              <a:ext uri="{FF2B5EF4-FFF2-40B4-BE49-F238E27FC236}">
                <a16:creationId xmlns:a16="http://schemas.microsoft.com/office/drawing/2014/main" id="{880DE27D-F659-4FBA-AF3B-254AA692D24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147173" y="806351"/>
            <a:ext cx="2192139" cy="2192139"/>
          </a:xfrm>
          <a:prstGeom prst="rect">
            <a:avLst/>
          </a:prstGeom>
        </p:spPr>
      </p:pic>
      <p:pic>
        <p:nvPicPr>
          <p:cNvPr id="4" name="Picture 4" descr="Icon&#10;&#10;Description automatically generated">
            <a:extLst>
              <a:ext uri="{FF2B5EF4-FFF2-40B4-BE49-F238E27FC236}">
                <a16:creationId xmlns:a16="http://schemas.microsoft.com/office/drawing/2014/main" id="{F21BAE7F-37D2-4AE5-BD83-58B39E774E0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418461" y="806351"/>
            <a:ext cx="2192139" cy="2192139"/>
          </a:xfrm>
          <a:prstGeom prst="rect">
            <a:avLst/>
          </a:prstGeom>
        </p:spPr>
      </p:pic>
      <p:pic>
        <p:nvPicPr>
          <p:cNvPr id="10" name="Picture 10" descr="Shape, logo, company name&#10;&#10;Description automatically generated">
            <a:extLst>
              <a:ext uri="{FF2B5EF4-FFF2-40B4-BE49-F238E27FC236}">
                <a16:creationId xmlns:a16="http://schemas.microsoft.com/office/drawing/2014/main" id="{D9A9F939-0EF7-49D4-BD25-48E9643EE7A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934846" y="3428220"/>
            <a:ext cx="4147118" cy="2757834"/>
          </a:xfrm>
          <a:prstGeom prst="rect">
            <a:avLst/>
          </a:prstGeom>
        </p:spPr>
      </p:pic>
    </p:spTree>
    <p:extLst>
      <p:ext uri="{BB962C8B-B14F-4D97-AF65-F5344CB8AC3E}">
        <p14:creationId xmlns:p14="http://schemas.microsoft.com/office/powerpoint/2010/main" val="2837000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4FFD-36AC-4396-B99A-90E409835640}"/>
              </a:ext>
            </a:extLst>
          </p:cNvPr>
          <p:cNvSpPr>
            <a:spLocks noGrp="1"/>
          </p:cNvSpPr>
          <p:nvPr>
            <p:ph type="title"/>
          </p:nvPr>
        </p:nvSpPr>
        <p:spPr/>
        <p:txBody>
          <a:bodyPr/>
          <a:lstStyle/>
          <a:p>
            <a:r>
              <a:rPr lang="en-US">
                <a:latin typeface="Walbaum Display Light"/>
              </a:rPr>
              <a:t>Hardware</a:t>
            </a:r>
            <a:r>
              <a:rPr lang="en-US"/>
              <a:t> Constraints</a:t>
            </a:r>
          </a:p>
        </p:txBody>
      </p:sp>
      <p:sp>
        <p:nvSpPr>
          <p:cNvPr id="3" name="Content Placeholder 2">
            <a:extLst>
              <a:ext uri="{FF2B5EF4-FFF2-40B4-BE49-F238E27FC236}">
                <a16:creationId xmlns:a16="http://schemas.microsoft.com/office/drawing/2014/main" id="{CEFA426E-8188-41A3-B221-106BAC069C99}"/>
              </a:ext>
            </a:extLst>
          </p:cNvPr>
          <p:cNvSpPr>
            <a:spLocks noGrp="1"/>
          </p:cNvSpPr>
          <p:nvPr>
            <p:ph idx="1"/>
          </p:nvPr>
        </p:nvSpPr>
        <p:spPr>
          <a:xfrm>
            <a:off x="1143000" y="1712671"/>
            <a:ext cx="9906000" cy="4024424"/>
          </a:xfrm>
        </p:spPr>
        <p:txBody>
          <a:bodyPr vert="horz" lIns="91440" tIns="45720" rIns="91440" bIns="45720" rtlCol="0" anchor="t">
            <a:normAutofit/>
          </a:bodyPr>
          <a:lstStyle/>
          <a:p>
            <a:r>
              <a:rPr lang="en-US"/>
              <a:t>Device accessibility</a:t>
            </a:r>
          </a:p>
          <a:p>
            <a:pPr lvl="1"/>
            <a:r>
              <a:rPr lang="en-US"/>
              <a:t>Internet Connected Device</a:t>
            </a:r>
          </a:p>
          <a:p>
            <a:r>
              <a:rPr lang="en-US"/>
              <a:t>Team productivity tools such as laptops and desktops</a:t>
            </a:r>
          </a:p>
          <a:p>
            <a:endParaRPr lang="en-US"/>
          </a:p>
          <a:p>
            <a:endParaRPr lang="en-US"/>
          </a:p>
          <a:p>
            <a:r>
              <a:rPr lang="en-US"/>
              <a:t>Basic internet connection</a:t>
            </a:r>
          </a:p>
          <a:p>
            <a:r>
              <a:rPr lang="en-US"/>
              <a:t>Network and server bandwidth for users</a:t>
            </a:r>
          </a:p>
        </p:txBody>
      </p:sp>
      <p:sp>
        <p:nvSpPr>
          <p:cNvPr id="6" name="Title 1">
            <a:extLst>
              <a:ext uri="{FF2B5EF4-FFF2-40B4-BE49-F238E27FC236}">
                <a16:creationId xmlns:a16="http://schemas.microsoft.com/office/drawing/2014/main" id="{0F65B90D-AD2E-4426-9E48-C5E620FD50E0}"/>
              </a:ext>
            </a:extLst>
          </p:cNvPr>
          <p:cNvSpPr txBox="1">
            <a:spLocks/>
          </p:cNvSpPr>
          <p:nvPr/>
        </p:nvSpPr>
        <p:spPr>
          <a:xfrm>
            <a:off x="1146958" y="2862943"/>
            <a:ext cx="9906000" cy="13821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a:t>Network Constraints</a:t>
            </a:r>
          </a:p>
        </p:txBody>
      </p:sp>
    </p:spTree>
    <p:extLst>
      <p:ext uri="{BB962C8B-B14F-4D97-AF65-F5344CB8AC3E}">
        <p14:creationId xmlns:p14="http://schemas.microsoft.com/office/powerpoint/2010/main" val="3252868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84BC1A-BFD9-494B-9FEB-4BA5CD8EE294}"/>
              </a:ext>
            </a:extLst>
          </p:cNvPr>
          <p:cNvSpPr>
            <a:spLocks noGrp="1"/>
          </p:cNvSpPr>
          <p:nvPr>
            <p:ph type="body" idx="1"/>
          </p:nvPr>
        </p:nvSpPr>
        <p:spPr>
          <a:xfrm>
            <a:off x="839788" y="630607"/>
            <a:ext cx="5157787" cy="823912"/>
          </a:xfrm>
        </p:spPr>
        <p:txBody>
          <a:bodyPr/>
          <a:lstStyle/>
          <a:p>
            <a:r>
              <a:rPr lang="en-US">
                <a:latin typeface="Walbaum Display Light"/>
              </a:rPr>
              <a:t>Deployment Constraints</a:t>
            </a:r>
          </a:p>
        </p:txBody>
      </p:sp>
      <p:sp>
        <p:nvSpPr>
          <p:cNvPr id="4" name="Content Placeholder 3">
            <a:extLst>
              <a:ext uri="{FF2B5EF4-FFF2-40B4-BE49-F238E27FC236}">
                <a16:creationId xmlns:a16="http://schemas.microsoft.com/office/drawing/2014/main" id="{7D22BBB9-322E-49A2-AAEF-41226AF31098}"/>
              </a:ext>
            </a:extLst>
          </p:cNvPr>
          <p:cNvSpPr>
            <a:spLocks noGrp="1"/>
          </p:cNvSpPr>
          <p:nvPr>
            <p:ph sz="half" idx="2"/>
          </p:nvPr>
        </p:nvSpPr>
        <p:spPr>
          <a:xfrm>
            <a:off x="839788" y="1777422"/>
            <a:ext cx="5157787" cy="3684588"/>
          </a:xfrm>
        </p:spPr>
        <p:txBody>
          <a:bodyPr vert="horz" lIns="91440" tIns="45720" rIns="91440" bIns="45720" rtlCol="0" anchor="t">
            <a:normAutofit/>
          </a:bodyPr>
          <a:lstStyle/>
          <a:p>
            <a:r>
              <a:rPr lang="en-US"/>
              <a:t>Semester difficultly variability can lead to issues with deployment of the application for the team members</a:t>
            </a:r>
          </a:p>
          <a:p>
            <a:endParaRPr lang="en-US"/>
          </a:p>
          <a:p>
            <a:endParaRPr lang="en-US"/>
          </a:p>
          <a:p>
            <a:r>
              <a:rPr lang="en-US"/>
              <a:t>Final project slide show deadline: April 20th </a:t>
            </a:r>
          </a:p>
          <a:p>
            <a:r>
              <a:rPr lang="en-US"/>
              <a:t>Final project package deadline: May 1st</a:t>
            </a:r>
          </a:p>
        </p:txBody>
      </p:sp>
      <p:sp>
        <p:nvSpPr>
          <p:cNvPr id="5" name="Text Placeholder 4">
            <a:extLst>
              <a:ext uri="{FF2B5EF4-FFF2-40B4-BE49-F238E27FC236}">
                <a16:creationId xmlns:a16="http://schemas.microsoft.com/office/drawing/2014/main" id="{D9B7F74D-B3F2-4FFF-9268-91AAA49A6391}"/>
              </a:ext>
            </a:extLst>
          </p:cNvPr>
          <p:cNvSpPr>
            <a:spLocks noGrp="1"/>
          </p:cNvSpPr>
          <p:nvPr>
            <p:ph type="body" sz="quarter" idx="3"/>
          </p:nvPr>
        </p:nvSpPr>
        <p:spPr>
          <a:xfrm>
            <a:off x="6172200" y="953510"/>
            <a:ext cx="6315890" cy="823912"/>
          </a:xfrm>
        </p:spPr>
        <p:txBody>
          <a:bodyPr/>
          <a:lstStyle/>
          <a:p>
            <a:r>
              <a:rPr lang="en-US">
                <a:latin typeface="Walbaum Display Light"/>
              </a:rPr>
              <a:t>Transition and Support Constraints</a:t>
            </a:r>
          </a:p>
        </p:txBody>
      </p:sp>
      <p:sp>
        <p:nvSpPr>
          <p:cNvPr id="6" name="Content Placeholder 5">
            <a:extLst>
              <a:ext uri="{FF2B5EF4-FFF2-40B4-BE49-F238E27FC236}">
                <a16:creationId xmlns:a16="http://schemas.microsoft.com/office/drawing/2014/main" id="{5CA8AA5F-504D-42E7-99C7-C2A6F805DFA2}"/>
              </a:ext>
            </a:extLst>
          </p:cNvPr>
          <p:cNvSpPr>
            <a:spLocks noGrp="1"/>
          </p:cNvSpPr>
          <p:nvPr>
            <p:ph sz="quarter" idx="4"/>
          </p:nvPr>
        </p:nvSpPr>
        <p:spPr>
          <a:xfrm>
            <a:off x="6172200" y="1777422"/>
            <a:ext cx="5183188" cy="3684588"/>
          </a:xfrm>
        </p:spPr>
        <p:txBody>
          <a:bodyPr vert="horz" lIns="91440" tIns="45720" rIns="91440" bIns="45720" rtlCol="0" anchor="t">
            <a:normAutofit/>
          </a:bodyPr>
          <a:lstStyle/>
          <a:p>
            <a:r>
              <a:rPr lang="en-US"/>
              <a:t>End of life is when the end of the semester occurs because the application will no longer be supported</a:t>
            </a:r>
          </a:p>
        </p:txBody>
      </p:sp>
      <p:sp>
        <p:nvSpPr>
          <p:cNvPr id="8" name="Text Placeholder 2">
            <a:extLst>
              <a:ext uri="{FF2B5EF4-FFF2-40B4-BE49-F238E27FC236}">
                <a16:creationId xmlns:a16="http://schemas.microsoft.com/office/drawing/2014/main" id="{9BC37D45-AB4A-4E1D-ABE3-0D1A6004E54C}"/>
              </a:ext>
            </a:extLst>
          </p:cNvPr>
          <p:cNvSpPr txBox="1">
            <a:spLocks/>
          </p:cNvSpPr>
          <p:nvPr/>
        </p:nvSpPr>
        <p:spPr>
          <a:xfrm>
            <a:off x="841669" y="3015613"/>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cap="all" spc="300" baseline="0">
                <a:solidFill>
                  <a:schemeClr val="tx2"/>
                </a:solidFill>
                <a:latin typeface="+mn-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atin typeface="Walbaum Display Light"/>
              </a:rPr>
              <a:t>Budget and schedule Constraints</a:t>
            </a:r>
          </a:p>
        </p:txBody>
      </p:sp>
    </p:spTree>
    <p:extLst>
      <p:ext uri="{BB962C8B-B14F-4D97-AF65-F5344CB8AC3E}">
        <p14:creationId xmlns:p14="http://schemas.microsoft.com/office/powerpoint/2010/main" val="3930134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A088-306F-4668-8454-08FD3F13AFAF}"/>
              </a:ext>
            </a:extLst>
          </p:cNvPr>
          <p:cNvSpPr>
            <a:spLocks noGrp="1"/>
          </p:cNvSpPr>
          <p:nvPr>
            <p:ph type="title"/>
          </p:nvPr>
        </p:nvSpPr>
        <p:spPr/>
        <p:txBody>
          <a:bodyPr/>
          <a:lstStyle/>
          <a:p>
            <a:r>
              <a:rPr lang="en-US"/>
              <a:t>Project overview:</a:t>
            </a:r>
          </a:p>
        </p:txBody>
      </p:sp>
      <p:sp>
        <p:nvSpPr>
          <p:cNvPr id="3" name="Content Placeholder 2">
            <a:extLst>
              <a:ext uri="{FF2B5EF4-FFF2-40B4-BE49-F238E27FC236}">
                <a16:creationId xmlns:a16="http://schemas.microsoft.com/office/drawing/2014/main" id="{EBC02D0B-67F7-46C2-943D-B7A804E16FB0}"/>
              </a:ext>
            </a:extLst>
          </p:cNvPr>
          <p:cNvSpPr>
            <a:spLocks noGrp="1"/>
          </p:cNvSpPr>
          <p:nvPr>
            <p:ph idx="1"/>
          </p:nvPr>
        </p:nvSpPr>
        <p:spPr/>
        <p:txBody>
          <a:bodyPr vert="horz" lIns="91440" tIns="45720" rIns="91440" bIns="45720" rtlCol="0" anchor="t">
            <a:noAutofit/>
          </a:bodyPr>
          <a:lstStyle/>
          <a:p>
            <a:r>
              <a:rPr lang="en-US" sz="2800">
                <a:ea typeface="+mn-lt"/>
                <a:cs typeface="+mn-lt"/>
              </a:rPr>
              <a:t>Using Spotify's API, </a:t>
            </a:r>
            <a:r>
              <a:rPr lang="en-US" sz="2800"/>
              <a:t>we want to create a platform where:</a:t>
            </a:r>
          </a:p>
          <a:p>
            <a:endParaRPr lang="en-US" sz="2800"/>
          </a:p>
          <a:p>
            <a:pPr lvl="1"/>
            <a:r>
              <a:rPr lang="en-US" sz="2400"/>
              <a:t>Spotify users who want to discover new music can indicate their preferences for the kinds of music they enjoy listening to or the kinds that they want to discover more of, and each week, our program will follow existing Spotify playlists for them based on those preferences.</a:t>
            </a:r>
          </a:p>
          <a:p>
            <a:pPr lvl="1"/>
            <a:endParaRPr lang="en-US" sz="2400"/>
          </a:p>
          <a:p>
            <a:pPr lvl="1"/>
            <a:r>
              <a:rPr lang="en-US" sz="2400"/>
              <a:t>Spotify users can enhance the social aspect of music streaming. This will be achieved by providing users with a social platform on our app that expands upon Spotify's existing social features by allowing users to have more control.</a:t>
            </a:r>
          </a:p>
        </p:txBody>
      </p:sp>
    </p:spTree>
    <p:extLst>
      <p:ext uri="{BB962C8B-B14F-4D97-AF65-F5344CB8AC3E}">
        <p14:creationId xmlns:p14="http://schemas.microsoft.com/office/powerpoint/2010/main" val="618170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645C-9674-477E-AB81-94CFA545B5E2}"/>
              </a:ext>
            </a:extLst>
          </p:cNvPr>
          <p:cNvSpPr>
            <a:spLocks noGrp="1"/>
          </p:cNvSpPr>
          <p:nvPr>
            <p:ph type="title"/>
          </p:nvPr>
        </p:nvSpPr>
        <p:spPr/>
        <p:txBody>
          <a:bodyPr/>
          <a:lstStyle/>
          <a:p>
            <a:r>
              <a:rPr lang="en-US"/>
              <a:t>Evolutionary Requirements</a:t>
            </a:r>
          </a:p>
        </p:txBody>
      </p:sp>
      <p:sp>
        <p:nvSpPr>
          <p:cNvPr id="3" name="Text Placeholder 2">
            <a:extLst>
              <a:ext uri="{FF2B5EF4-FFF2-40B4-BE49-F238E27FC236}">
                <a16:creationId xmlns:a16="http://schemas.microsoft.com/office/drawing/2014/main" id="{FF399215-E9BB-4609-9F29-58812683EEA0}"/>
              </a:ext>
            </a:extLst>
          </p:cNvPr>
          <p:cNvSpPr>
            <a:spLocks noGrp="1"/>
          </p:cNvSpPr>
          <p:nvPr>
            <p:ph type="body" idx="1"/>
          </p:nvPr>
        </p:nvSpPr>
        <p:spPr/>
        <p:txBody>
          <a:bodyPr/>
          <a:lstStyle/>
          <a:p>
            <a:r>
              <a:rPr lang="en-US"/>
              <a:t>Functional Requirements</a:t>
            </a:r>
          </a:p>
        </p:txBody>
      </p:sp>
      <p:sp>
        <p:nvSpPr>
          <p:cNvPr id="4" name="Content Placeholder 3">
            <a:extLst>
              <a:ext uri="{FF2B5EF4-FFF2-40B4-BE49-F238E27FC236}">
                <a16:creationId xmlns:a16="http://schemas.microsoft.com/office/drawing/2014/main" id="{446779A5-28A5-49BB-8A2B-AC197327186F}"/>
              </a:ext>
            </a:extLst>
          </p:cNvPr>
          <p:cNvSpPr>
            <a:spLocks noGrp="1"/>
          </p:cNvSpPr>
          <p:nvPr>
            <p:ph sz="half" idx="2"/>
          </p:nvPr>
        </p:nvSpPr>
        <p:spPr/>
        <p:txBody>
          <a:bodyPr vert="horz" lIns="91440" tIns="45720" rIns="91440" bIns="45720" rtlCol="0" anchor="t">
            <a:normAutofit/>
          </a:bodyPr>
          <a:lstStyle/>
          <a:p>
            <a:r>
              <a:rPr lang="en-US"/>
              <a:t>Implement version 1(IOS/Android) functional requirements on a web application</a:t>
            </a:r>
          </a:p>
          <a:p>
            <a:r>
              <a:rPr lang="en-US"/>
              <a:t>Leverage App Store/Google Play ratings to acquire userbase</a:t>
            </a:r>
          </a:p>
          <a:p>
            <a:r>
              <a:rPr lang="en-US"/>
              <a:t>Make platform accessible and test on major web browsers</a:t>
            </a:r>
          </a:p>
        </p:txBody>
      </p:sp>
      <p:pic>
        <p:nvPicPr>
          <p:cNvPr id="7" name="Picture 7" descr="Icon&#10;&#10;Description automatically generated">
            <a:extLst>
              <a:ext uri="{FF2B5EF4-FFF2-40B4-BE49-F238E27FC236}">
                <a16:creationId xmlns:a16="http://schemas.microsoft.com/office/drawing/2014/main" id="{DE660EDD-B958-4D34-8863-CAC4FB7DDAFA}"/>
              </a:ext>
            </a:extLst>
          </p:cNvPr>
          <p:cNvPicPr>
            <a:picLocks noChangeAspect="1"/>
          </p:cNvPicPr>
          <p:nvPr/>
        </p:nvPicPr>
        <p:blipFill>
          <a:blip r:embed="rId2"/>
          <a:stretch>
            <a:fillRect/>
          </a:stretch>
        </p:blipFill>
        <p:spPr>
          <a:xfrm>
            <a:off x="8526220" y="1533728"/>
            <a:ext cx="2268748" cy="2268748"/>
          </a:xfrm>
          <a:prstGeom prst="rect">
            <a:avLst/>
          </a:prstGeom>
        </p:spPr>
      </p:pic>
      <p:pic>
        <p:nvPicPr>
          <p:cNvPr id="8" name="Picture 8">
            <a:extLst>
              <a:ext uri="{FF2B5EF4-FFF2-40B4-BE49-F238E27FC236}">
                <a16:creationId xmlns:a16="http://schemas.microsoft.com/office/drawing/2014/main" id="{6AE3B6C3-06E7-41B7-B605-AD24A44C2CC7}"/>
              </a:ext>
            </a:extLst>
          </p:cNvPr>
          <p:cNvPicPr>
            <a:picLocks noChangeAspect="1"/>
          </p:cNvPicPr>
          <p:nvPr/>
        </p:nvPicPr>
        <p:blipFill>
          <a:blip r:embed="rId3"/>
          <a:stretch>
            <a:fillRect/>
          </a:stretch>
        </p:blipFill>
        <p:spPr>
          <a:xfrm>
            <a:off x="6917718" y="1828132"/>
            <a:ext cx="1664899" cy="1664899"/>
          </a:xfrm>
          <a:prstGeom prst="rect">
            <a:avLst/>
          </a:prstGeom>
        </p:spPr>
      </p:pic>
      <p:pic>
        <p:nvPicPr>
          <p:cNvPr id="10" name="Picture 10" descr="Shape, logo, company name&#10;&#10;Description automatically generated">
            <a:extLst>
              <a:ext uri="{FF2B5EF4-FFF2-40B4-BE49-F238E27FC236}">
                <a16:creationId xmlns:a16="http://schemas.microsoft.com/office/drawing/2014/main" id="{54180470-9177-4D79-8252-0E8CFC246F3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819827" y="4391503"/>
            <a:ext cx="3543269" cy="2369646"/>
          </a:xfrm>
          <a:prstGeom prst="rect">
            <a:avLst/>
          </a:prstGeom>
        </p:spPr>
      </p:pic>
      <p:sp>
        <p:nvSpPr>
          <p:cNvPr id="11" name="Arrow: Down 10">
            <a:extLst>
              <a:ext uri="{FF2B5EF4-FFF2-40B4-BE49-F238E27FC236}">
                <a16:creationId xmlns:a16="http://schemas.microsoft.com/office/drawing/2014/main" id="{E414FBCC-C253-415C-BA9C-EE3E3F44A62F}"/>
              </a:ext>
            </a:extLst>
          </p:cNvPr>
          <p:cNvSpPr/>
          <p:nvPr/>
        </p:nvSpPr>
        <p:spPr>
          <a:xfrm>
            <a:off x="7484872" y="3589215"/>
            <a:ext cx="489857" cy="5578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20EA5044-F529-4569-8A84-C1A25FCA7398}"/>
              </a:ext>
            </a:extLst>
          </p:cNvPr>
          <p:cNvSpPr/>
          <p:nvPr/>
        </p:nvSpPr>
        <p:spPr>
          <a:xfrm>
            <a:off x="9454570" y="3589215"/>
            <a:ext cx="489857" cy="5578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054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11875-3C2E-426A-919A-33ABA1EFFC53}"/>
              </a:ext>
            </a:extLst>
          </p:cNvPr>
          <p:cNvSpPr>
            <a:spLocks noGrp="1"/>
          </p:cNvSpPr>
          <p:nvPr>
            <p:ph type="ctrTitle"/>
          </p:nvPr>
        </p:nvSpPr>
        <p:spPr>
          <a:xfrm>
            <a:off x="1524000" y="-72124"/>
            <a:ext cx="9144000" cy="3025308"/>
          </a:xfrm>
        </p:spPr>
        <p:txBody>
          <a:bodyPr/>
          <a:lstStyle/>
          <a:p>
            <a:r>
              <a:rPr lang="en-US"/>
              <a:t>Thank You for Listening</a:t>
            </a:r>
          </a:p>
        </p:txBody>
      </p:sp>
      <p:sp>
        <p:nvSpPr>
          <p:cNvPr id="5" name="Title 1">
            <a:extLst>
              <a:ext uri="{FF2B5EF4-FFF2-40B4-BE49-F238E27FC236}">
                <a16:creationId xmlns:a16="http://schemas.microsoft.com/office/drawing/2014/main" id="{2DF84E4F-30BC-47E7-9D7A-2F91E1BBB619}"/>
              </a:ext>
            </a:extLst>
          </p:cNvPr>
          <p:cNvSpPr txBox="1">
            <a:spLocks/>
          </p:cNvSpPr>
          <p:nvPr/>
        </p:nvSpPr>
        <p:spPr>
          <a:xfrm>
            <a:off x="1521941" y="1913194"/>
            <a:ext cx="9144000" cy="30253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600" i="1" kern="1200" cap="all" baseline="0">
                <a:solidFill>
                  <a:schemeClr val="tx2"/>
                </a:solidFill>
                <a:latin typeface="+mj-lt"/>
                <a:ea typeface="+mj-ea"/>
                <a:cs typeface="+mj-cs"/>
              </a:defRPr>
            </a:lvl1pPr>
          </a:lstStyle>
          <a:p>
            <a:r>
              <a:rPr lang="en-US" sz="6000"/>
              <a:t>Any Questions?</a:t>
            </a:r>
          </a:p>
        </p:txBody>
      </p:sp>
    </p:spTree>
    <p:extLst>
      <p:ext uri="{BB962C8B-B14F-4D97-AF65-F5344CB8AC3E}">
        <p14:creationId xmlns:p14="http://schemas.microsoft.com/office/powerpoint/2010/main" val="2337683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132BB-7F63-4763-8785-5E440921D2BB}"/>
              </a:ext>
            </a:extLst>
          </p:cNvPr>
          <p:cNvSpPr>
            <a:spLocks noGrp="1"/>
          </p:cNvSpPr>
          <p:nvPr>
            <p:ph type="title"/>
          </p:nvPr>
        </p:nvSpPr>
        <p:spPr/>
        <p:txBody>
          <a:bodyPr/>
          <a:lstStyle/>
          <a:p>
            <a:r>
              <a:rPr lang="en-US"/>
              <a:t>System requirements</a:t>
            </a:r>
          </a:p>
        </p:txBody>
      </p:sp>
      <p:sp>
        <p:nvSpPr>
          <p:cNvPr id="3" name="Content Placeholder 2">
            <a:extLst>
              <a:ext uri="{FF2B5EF4-FFF2-40B4-BE49-F238E27FC236}">
                <a16:creationId xmlns:a16="http://schemas.microsoft.com/office/drawing/2014/main" id="{CC8FB4CB-4793-4A59-B94F-4D9915611057}"/>
              </a:ext>
            </a:extLst>
          </p:cNvPr>
          <p:cNvSpPr>
            <a:spLocks noGrp="1"/>
          </p:cNvSpPr>
          <p:nvPr>
            <p:ph idx="1"/>
          </p:nvPr>
        </p:nvSpPr>
        <p:spPr/>
        <p:txBody>
          <a:bodyPr vert="horz" lIns="91440" tIns="45720" rIns="91440" bIns="45720" rtlCol="0" anchor="t">
            <a:normAutofit lnSpcReduction="10000"/>
          </a:bodyPr>
          <a:lstStyle/>
          <a:p>
            <a:r>
              <a:rPr lang="en-US"/>
              <a:t>FUNCTIONAL REQUIREMENTS:</a:t>
            </a:r>
          </a:p>
          <a:p>
            <a:pPr marL="0" indent="0">
              <a:buNone/>
            </a:pPr>
            <a:endParaRPr lang="en-US"/>
          </a:p>
          <a:p>
            <a:pPr lvl="1"/>
            <a:r>
              <a:rPr lang="en-US"/>
              <a:t>SPOTIFY LOGIN</a:t>
            </a:r>
          </a:p>
          <a:p>
            <a:pPr lvl="1"/>
            <a:endParaRPr lang="en-US"/>
          </a:p>
          <a:p>
            <a:pPr lvl="1"/>
            <a:r>
              <a:rPr lang="en-US"/>
              <a:t>MUSIC DISCOVERY PREFERENCES FORM</a:t>
            </a:r>
          </a:p>
          <a:p>
            <a:pPr lvl="1"/>
            <a:endParaRPr lang="en-US"/>
          </a:p>
          <a:p>
            <a:pPr lvl="1"/>
            <a:r>
              <a:rPr lang="en-US"/>
              <a:t>MUSIC SOCIAL MEDIA USER PROFILE PAGES</a:t>
            </a:r>
          </a:p>
          <a:p>
            <a:pPr lvl="1"/>
            <a:endParaRPr lang="en-US"/>
          </a:p>
          <a:p>
            <a:pPr lvl="1"/>
            <a:r>
              <a:rPr lang="en-US"/>
              <a:t>SOCIAL MEDIA POST FEED</a:t>
            </a:r>
          </a:p>
          <a:p>
            <a:pPr lvl="1"/>
            <a:endParaRPr lang="en-US"/>
          </a:p>
          <a:p>
            <a:pPr lvl="1"/>
            <a:r>
              <a:rPr lang="en-US"/>
              <a:t>NOTIFICATIONS</a:t>
            </a:r>
          </a:p>
        </p:txBody>
      </p:sp>
    </p:spTree>
    <p:extLst>
      <p:ext uri="{BB962C8B-B14F-4D97-AF65-F5344CB8AC3E}">
        <p14:creationId xmlns:p14="http://schemas.microsoft.com/office/powerpoint/2010/main" val="2112227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9">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21">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82C0099-306E-4A6C-84F3-6239016BC034}"/>
              </a:ext>
            </a:extLst>
          </p:cNvPr>
          <p:cNvSpPr>
            <a:spLocks noGrp="1"/>
          </p:cNvSpPr>
          <p:nvPr>
            <p:ph type="title"/>
          </p:nvPr>
        </p:nvSpPr>
        <p:spPr>
          <a:xfrm>
            <a:off x="1129553" y="638174"/>
            <a:ext cx="10529048" cy="1476375"/>
          </a:xfrm>
        </p:spPr>
        <p:txBody>
          <a:bodyPr>
            <a:normAutofit/>
          </a:bodyPr>
          <a:lstStyle/>
          <a:p>
            <a:r>
              <a:rPr lang="en-US"/>
              <a:t>SPOTIFY LOGIN</a:t>
            </a:r>
          </a:p>
        </p:txBody>
      </p:sp>
      <p:cxnSp>
        <p:nvCxnSpPr>
          <p:cNvPr id="26" name="Straight Connector 25">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041255-F762-426F-83B9-C6011AE131F0}"/>
              </a:ext>
            </a:extLst>
          </p:cNvPr>
          <p:cNvSpPr>
            <a:spLocks noGrp="1"/>
          </p:cNvSpPr>
          <p:nvPr>
            <p:ph idx="1"/>
          </p:nvPr>
        </p:nvSpPr>
        <p:spPr>
          <a:xfrm>
            <a:off x="1129553" y="2114549"/>
            <a:ext cx="4632341" cy="4190331"/>
          </a:xfrm>
        </p:spPr>
        <p:txBody>
          <a:bodyPr vert="horz" lIns="91440" tIns="45720" rIns="91440" bIns="45720" rtlCol="0">
            <a:normAutofit/>
          </a:bodyPr>
          <a:lstStyle/>
          <a:p>
            <a:r>
              <a:rPr lang="en-US"/>
              <a:t>In order to access users' Spotify data, they will need to login to their Spotify accounts. This will give our application permission to access the user's Spotify account data so it can interact with their Spotify account.</a:t>
            </a:r>
          </a:p>
        </p:txBody>
      </p:sp>
      <p:cxnSp>
        <p:nvCxnSpPr>
          <p:cNvPr id="28" name="Straight Connector 27">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7800D7F2-7E00-439E-A881-8C698657946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7980" r="7655" b="277"/>
          <a:stretch/>
        </p:blipFill>
        <p:spPr>
          <a:xfrm>
            <a:off x="6012979" y="1087582"/>
            <a:ext cx="5789783" cy="4523740"/>
          </a:xfrm>
          <a:prstGeom prst="rect">
            <a:avLst/>
          </a:prstGeom>
        </p:spPr>
      </p:pic>
    </p:spTree>
    <p:extLst>
      <p:ext uri="{BB962C8B-B14F-4D97-AF65-F5344CB8AC3E}">
        <p14:creationId xmlns:p14="http://schemas.microsoft.com/office/powerpoint/2010/main" val="624381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522E-44AF-45D1-BC8D-E0902916E297}"/>
              </a:ext>
            </a:extLst>
          </p:cNvPr>
          <p:cNvSpPr>
            <a:spLocks noGrp="1"/>
          </p:cNvSpPr>
          <p:nvPr>
            <p:ph type="title"/>
          </p:nvPr>
        </p:nvSpPr>
        <p:spPr>
          <a:xfrm>
            <a:off x="7062788" y="444500"/>
            <a:ext cx="4483528" cy="1690687"/>
          </a:xfrm>
        </p:spPr>
        <p:txBody>
          <a:bodyPr>
            <a:normAutofit/>
          </a:bodyPr>
          <a:lstStyle/>
          <a:p>
            <a:r>
              <a:rPr lang="en-US" sz="3700"/>
              <a:t>MUSIC DISCOVERY PREFERENCES</a:t>
            </a:r>
          </a:p>
        </p:txBody>
      </p:sp>
      <p:cxnSp>
        <p:nvCxnSpPr>
          <p:cNvPr id="11" name="Straight Connector 10">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application&#10;&#10;Description automatically generated">
            <a:extLst>
              <a:ext uri="{FF2B5EF4-FFF2-40B4-BE49-F238E27FC236}">
                <a16:creationId xmlns:a16="http://schemas.microsoft.com/office/drawing/2014/main" id="{3A5FE408-7A88-413D-B56B-3D986C38135F}"/>
              </a:ext>
            </a:extLst>
          </p:cNvPr>
          <p:cNvPicPr>
            <a:picLocks noChangeAspect="1"/>
          </p:cNvPicPr>
          <p:nvPr/>
        </p:nvPicPr>
        <p:blipFill>
          <a:blip r:embed="rId2"/>
          <a:stretch>
            <a:fillRect/>
          </a:stretch>
        </p:blipFill>
        <p:spPr>
          <a:xfrm>
            <a:off x="533400" y="626682"/>
            <a:ext cx="5562600" cy="5604634"/>
          </a:xfrm>
          <a:prstGeom prst="rect">
            <a:avLst/>
          </a:prstGeom>
        </p:spPr>
      </p:pic>
      <p:sp>
        <p:nvSpPr>
          <p:cNvPr id="3" name="Content Placeholder 2">
            <a:extLst>
              <a:ext uri="{FF2B5EF4-FFF2-40B4-BE49-F238E27FC236}">
                <a16:creationId xmlns:a16="http://schemas.microsoft.com/office/drawing/2014/main" id="{49A38DB6-E256-4CA8-843E-136921EE571A}"/>
              </a:ext>
            </a:extLst>
          </p:cNvPr>
          <p:cNvSpPr>
            <a:spLocks noGrp="1"/>
          </p:cNvSpPr>
          <p:nvPr>
            <p:ph idx="1"/>
          </p:nvPr>
        </p:nvSpPr>
        <p:spPr>
          <a:xfrm>
            <a:off x="6376989" y="1985962"/>
            <a:ext cx="5359828" cy="4567237"/>
          </a:xfrm>
        </p:spPr>
        <p:txBody>
          <a:bodyPr vert="horz" lIns="91440" tIns="45720" rIns="91440" bIns="45720" rtlCol="0" anchor="t">
            <a:noAutofit/>
          </a:bodyPr>
          <a:lstStyle/>
          <a:p>
            <a:pPr>
              <a:lnSpc>
                <a:spcPct val="90000"/>
              </a:lnSpc>
            </a:pPr>
            <a:r>
              <a:rPr lang="en-US" sz="1800"/>
              <a:t>Users will be prompted to fill out a form which they will use to indicate their music discovery preferences.</a:t>
            </a:r>
          </a:p>
          <a:p>
            <a:pPr lvl="1">
              <a:lnSpc>
                <a:spcPct val="90000"/>
              </a:lnSpc>
            </a:pPr>
            <a:r>
              <a:rPr lang="en-US" sz="1800">
                <a:ea typeface="+mn-lt"/>
                <a:cs typeface="+mn-lt"/>
              </a:rPr>
              <a:t>This will be a survey in which users can indicate their preferences for music that they want exposure to in order for our app to follow new playlists on their behalf. Users can enter preferences for </a:t>
            </a:r>
            <a:r>
              <a:rPr lang="en-US" sz="1800" b="1">
                <a:ea typeface="+mn-lt"/>
                <a:cs typeface="+mn-lt"/>
              </a:rPr>
              <a:t>genre, tempo, danceability, etc</a:t>
            </a:r>
            <a:r>
              <a:rPr lang="en-US" sz="1800">
                <a:ea typeface="+mn-lt"/>
                <a:cs typeface="+mn-lt"/>
              </a:rPr>
              <a:t>. These options will reflect Spotify’s categorizations.</a:t>
            </a:r>
          </a:p>
          <a:p>
            <a:pPr lvl="1">
              <a:lnSpc>
                <a:spcPct val="90000"/>
              </a:lnSpc>
            </a:pPr>
            <a:r>
              <a:rPr lang="en-US" sz="1800">
                <a:ea typeface="+mn-lt"/>
                <a:cs typeface="+mn-lt"/>
              </a:rPr>
              <a:t>Users will interact with this like a survey. This will be an entry form with multiple choice buttons for each question. Most questions will allow for multiple answers.</a:t>
            </a:r>
          </a:p>
          <a:p>
            <a:pPr lvl="1">
              <a:lnSpc>
                <a:spcPct val="90000"/>
              </a:lnSpc>
            </a:pPr>
            <a:r>
              <a:rPr lang="en-US" sz="1800">
                <a:ea typeface="+mn-lt"/>
                <a:cs typeface="+mn-lt"/>
              </a:rPr>
              <a:t>Our application will be able to generate a sample consisting of playlists that reflect the preferences of our users. From this sample, our application will be able to pull a smaller selection to follow on behalf of the user that week.</a:t>
            </a:r>
          </a:p>
        </p:txBody>
      </p:sp>
      <p:cxnSp>
        <p:nvCxnSpPr>
          <p:cNvPr id="17" name="Straight Connector 16">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006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4F06-1B13-4071-8BFD-8B5055E7456B}"/>
              </a:ext>
            </a:extLst>
          </p:cNvPr>
          <p:cNvSpPr>
            <a:spLocks noGrp="1"/>
          </p:cNvSpPr>
          <p:nvPr>
            <p:ph type="title"/>
          </p:nvPr>
        </p:nvSpPr>
        <p:spPr/>
        <p:txBody>
          <a:bodyPr/>
          <a:lstStyle/>
          <a:p>
            <a:r>
              <a:rPr lang="en-US"/>
              <a:t>MUSIC SOCIAL MEDIA: USER PROFILE PAGES</a:t>
            </a:r>
          </a:p>
        </p:txBody>
      </p:sp>
      <p:sp>
        <p:nvSpPr>
          <p:cNvPr id="3" name="Content Placeholder 2">
            <a:extLst>
              <a:ext uri="{FF2B5EF4-FFF2-40B4-BE49-F238E27FC236}">
                <a16:creationId xmlns:a16="http://schemas.microsoft.com/office/drawing/2014/main" id="{956ED767-610B-46CD-9914-2BB3FAED4052}"/>
              </a:ext>
            </a:extLst>
          </p:cNvPr>
          <p:cNvSpPr>
            <a:spLocks noGrp="1"/>
          </p:cNvSpPr>
          <p:nvPr>
            <p:ph idx="1"/>
          </p:nvPr>
        </p:nvSpPr>
        <p:spPr/>
        <p:txBody>
          <a:bodyPr vert="horz" lIns="91440" tIns="45720" rIns="91440" bIns="45720" rtlCol="0" anchor="t">
            <a:normAutofit fontScale="92500" lnSpcReduction="10000"/>
          </a:bodyPr>
          <a:lstStyle/>
          <a:p>
            <a:endParaRPr lang="en-US" sz="2800"/>
          </a:p>
          <a:p>
            <a:r>
              <a:rPr lang="en-US" sz="2800"/>
              <a:t>Users will be able to interact with one another's profile pages that essentially serve as expanded Spotify user profiles that display:</a:t>
            </a:r>
            <a:endParaRPr lang="en-US"/>
          </a:p>
          <a:p>
            <a:pPr marL="0" indent="0">
              <a:buNone/>
            </a:pPr>
            <a:endParaRPr lang="en-US" sz="2800"/>
          </a:p>
          <a:p>
            <a:pPr lvl="1"/>
            <a:r>
              <a:rPr lang="en-US" sz="2400"/>
              <a:t>All user posts</a:t>
            </a:r>
          </a:p>
          <a:p>
            <a:pPr marL="457200" lvl="1" indent="0">
              <a:buNone/>
            </a:pPr>
            <a:endParaRPr lang="en-US" sz="2400"/>
          </a:p>
          <a:p>
            <a:pPr lvl="1"/>
            <a:r>
              <a:rPr lang="en-US" sz="2400"/>
              <a:t>All-time favorite artists, songs, genres</a:t>
            </a:r>
          </a:p>
          <a:p>
            <a:pPr marL="457200" lvl="1" indent="0">
              <a:buNone/>
            </a:pPr>
            <a:endParaRPr lang="en-US" sz="2400"/>
          </a:p>
          <a:p>
            <a:pPr lvl="1"/>
            <a:r>
              <a:rPr lang="en-US" sz="2400"/>
              <a:t>User reviews of the playlists our playlist follow feature selected for them</a:t>
            </a:r>
          </a:p>
          <a:p>
            <a:pPr lvl="2"/>
            <a:r>
              <a:rPr lang="en-US" sz="2000"/>
              <a:t>Favorites, most and least highly recommended, etc.</a:t>
            </a:r>
          </a:p>
        </p:txBody>
      </p:sp>
    </p:spTree>
    <p:extLst>
      <p:ext uri="{BB962C8B-B14F-4D97-AF65-F5344CB8AC3E}">
        <p14:creationId xmlns:p14="http://schemas.microsoft.com/office/powerpoint/2010/main" val="74240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6E1F4-C114-4C30-94F2-02124DBE2484}"/>
              </a:ext>
            </a:extLst>
          </p:cNvPr>
          <p:cNvSpPr>
            <a:spLocks noGrp="1"/>
          </p:cNvSpPr>
          <p:nvPr>
            <p:ph type="title"/>
          </p:nvPr>
        </p:nvSpPr>
        <p:spPr/>
        <p:txBody>
          <a:bodyPr/>
          <a:lstStyle/>
          <a:p>
            <a:r>
              <a:rPr lang="en-US"/>
              <a:t>SOCIAL MEDIA POST FEED</a:t>
            </a:r>
          </a:p>
        </p:txBody>
      </p:sp>
      <p:sp>
        <p:nvSpPr>
          <p:cNvPr id="3" name="Content Placeholder 2">
            <a:extLst>
              <a:ext uri="{FF2B5EF4-FFF2-40B4-BE49-F238E27FC236}">
                <a16:creationId xmlns:a16="http://schemas.microsoft.com/office/drawing/2014/main" id="{AA9C211E-3D68-44D0-B94A-FF3F46B91725}"/>
              </a:ext>
            </a:extLst>
          </p:cNvPr>
          <p:cNvSpPr>
            <a:spLocks noGrp="1"/>
          </p:cNvSpPr>
          <p:nvPr>
            <p:ph idx="1"/>
          </p:nvPr>
        </p:nvSpPr>
        <p:spPr/>
        <p:txBody>
          <a:bodyPr vert="horz" lIns="91440" tIns="45720" rIns="91440" bIns="45720" rtlCol="0" anchor="t">
            <a:noAutofit/>
          </a:bodyPr>
          <a:lstStyle/>
          <a:p>
            <a:r>
              <a:rPr lang="en-US"/>
              <a:t>A central social feed that consists of the following:</a:t>
            </a:r>
          </a:p>
          <a:p>
            <a:pPr marL="0" indent="0">
              <a:buNone/>
            </a:pPr>
            <a:endParaRPr lang="en-US">
              <a:ea typeface="+mn-lt"/>
              <a:cs typeface="+mn-lt"/>
            </a:endParaRPr>
          </a:p>
          <a:p>
            <a:pPr lvl="1"/>
            <a:r>
              <a:rPr lang="en-US">
                <a:ea typeface="+mn-lt"/>
                <a:cs typeface="+mn-lt"/>
              </a:rPr>
              <a:t>A post option where users can create posts for their followers on Spotify, and view posts created by people they follow.</a:t>
            </a:r>
          </a:p>
          <a:p>
            <a:pPr marL="457200" lvl="1" indent="0">
              <a:buNone/>
            </a:pPr>
            <a:endParaRPr lang="en-US">
              <a:ea typeface="+mn-lt"/>
              <a:cs typeface="+mn-lt"/>
            </a:endParaRPr>
          </a:p>
          <a:p>
            <a:pPr lvl="1"/>
            <a:r>
              <a:rPr lang="en-US">
                <a:ea typeface="+mn-lt"/>
                <a:cs typeface="+mn-lt"/>
              </a:rPr>
              <a:t>Users will be able to open a textbox, in which they can fill with their thoughts, recommendations, attach playlists, artists, or songs, and share these custom-made posts with their friends and followers. </a:t>
            </a:r>
          </a:p>
          <a:p>
            <a:pPr marL="457200" lvl="1" indent="0">
              <a:buNone/>
            </a:pPr>
            <a:endParaRPr lang="en-US">
              <a:ea typeface="+mn-lt"/>
              <a:cs typeface="+mn-lt"/>
            </a:endParaRPr>
          </a:p>
          <a:p>
            <a:pPr lvl="1"/>
            <a:r>
              <a:rPr lang="en-US">
                <a:ea typeface="+mn-lt"/>
                <a:cs typeface="+mn-lt"/>
              </a:rPr>
              <a:t>These posts created will then be posted to the central feed for the followers of the user and added to the user’s main profile page. </a:t>
            </a:r>
          </a:p>
        </p:txBody>
      </p:sp>
    </p:spTree>
    <p:extLst>
      <p:ext uri="{BB962C8B-B14F-4D97-AF65-F5344CB8AC3E}">
        <p14:creationId xmlns:p14="http://schemas.microsoft.com/office/powerpoint/2010/main" val="2862591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2DD30-A74E-43F4-AACC-E6E05965290B}"/>
              </a:ext>
            </a:extLst>
          </p:cNvPr>
          <p:cNvSpPr>
            <a:spLocks noGrp="1"/>
          </p:cNvSpPr>
          <p:nvPr>
            <p:ph type="title"/>
          </p:nvPr>
        </p:nvSpPr>
        <p:spPr/>
        <p:txBody>
          <a:bodyPr/>
          <a:lstStyle/>
          <a:p>
            <a:r>
              <a:rPr lang="en-US"/>
              <a:t>Notifications</a:t>
            </a:r>
          </a:p>
        </p:txBody>
      </p:sp>
      <p:sp>
        <p:nvSpPr>
          <p:cNvPr id="3" name="Content Placeholder 2">
            <a:extLst>
              <a:ext uri="{FF2B5EF4-FFF2-40B4-BE49-F238E27FC236}">
                <a16:creationId xmlns:a16="http://schemas.microsoft.com/office/drawing/2014/main" id="{DE963D76-BEA6-4560-AC52-097E25E90351}"/>
              </a:ext>
            </a:extLst>
          </p:cNvPr>
          <p:cNvSpPr>
            <a:spLocks noGrp="1"/>
          </p:cNvSpPr>
          <p:nvPr>
            <p:ph idx="1"/>
          </p:nvPr>
        </p:nvSpPr>
        <p:spPr/>
        <p:txBody>
          <a:bodyPr vert="horz" lIns="91440" tIns="45720" rIns="91440" bIns="45720" rtlCol="0" anchor="t">
            <a:normAutofit/>
          </a:bodyPr>
          <a:lstStyle/>
          <a:p>
            <a:r>
              <a:rPr lang="en-US">
                <a:ea typeface="+mn-lt"/>
                <a:cs typeface="+mn-lt"/>
              </a:rPr>
              <a:t>Notification page informing users of the playlists that our app followed via their Spotify accounts based off their preferences for music discovery. (Similar to Instagram notifications page)</a:t>
            </a:r>
          </a:p>
          <a:p>
            <a:r>
              <a:rPr lang="en-US"/>
              <a:t>The page will keep a history of notifications. Users can choose to keep or delete notifications on the log.</a:t>
            </a:r>
          </a:p>
          <a:p>
            <a:r>
              <a:rPr lang="en-US">
                <a:ea typeface="+mn-lt"/>
                <a:cs typeface="+mn-lt"/>
              </a:rPr>
              <a:t>Once the playlists have been discovered and followed for users, they will all appear in a central page that notifies the user.</a:t>
            </a:r>
          </a:p>
          <a:p>
            <a:r>
              <a:rPr lang="en-US">
                <a:ea typeface="+mn-lt"/>
                <a:cs typeface="+mn-lt"/>
              </a:rPr>
              <a:t>The user will then be able to view each playlist and decide if they want to add them to their profiles or delete them from this result page. </a:t>
            </a:r>
            <a:endParaRPr lang="en-US"/>
          </a:p>
          <a:p>
            <a:endParaRPr lang="en-US">
              <a:ea typeface="+mn-lt"/>
              <a:cs typeface="+mn-lt"/>
            </a:endParaRPr>
          </a:p>
        </p:txBody>
      </p:sp>
    </p:spTree>
    <p:extLst>
      <p:ext uri="{BB962C8B-B14F-4D97-AF65-F5344CB8AC3E}">
        <p14:creationId xmlns:p14="http://schemas.microsoft.com/office/powerpoint/2010/main" val="1578210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132BB-7F63-4763-8785-5E440921D2BB}"/>
              </a:ext>
            </a:extLst>
          </p:cNvPr>
          <p:cNvSpPr>
            <a:spLocks noGrp="1"/>
          </p:cNvSpPr>
          <p:nvPr>
            <p:ph type="title"/>
          </p:nvPr>
        </p:nvSpPr>
        <p:spPr/>
        <p:txBody>
          <a:bodyPr/>
          <a:lstStyle/>
          <a:p>
            <a:r>
              <a:rPr lang="en-US"/>
              <a:t>System requirements</a:t>
            </a:r>
          </a:p>
        </p:txBody>
      </p:sp>
      <p:sp>
        <p:nvSpPr>
          <p:cNvPr id="3" name="Content Placeholder 2">
            <a:extLst>
              <a:ext uri="{FF2B5EF4-FFF2-40B4-BE49-F238E27FC236}">
                <a16:creationId xmlns:a16="http://schemas.microsoft.com/office/drawing/2014/main" id="{CC8FB4CB-4793-4A59-B94F-4D9915611057}"/>
              </a:ext>
            </a:extLst>
          </p:cNvPr>
          <p:cNvSpPr>
            <a:spLocks noGrp="1"/>
          </p:cNvSpPr>
          <p:nvPr>
            <p:ph idx="1"/>
          </p:nvPr>
        </p:nvSpPr>
        <p:spPr/>
        <p:txBody>
          <a:bodyPr vert="horz" lIns="91440" tIns="45720" rIns="91440" bIns="45720" rtlCol="0" anchor="t">
            <a:normAutofit/>
          </a:bodyPr>
          <a:lstStyle/>
          <a:p>
            <a:r>
              <a:rPr lang="en-US"/>
              <a:t>NON-FUNCTIONAL REQUIREMENTS:</a:t>
            </a:r>
          </a:p>
          <a:p>
            <a:pPr marL="0" indent="0">
              <a:buNone/>
            </a:pPr>
            <a:endParaRPr lang="en-US"/>
          </a:p>
          <a:p>
            <a:pPr lvl="1"/>
            <a:r>
              <a:rPr lang="en-US"/>
              <a:t>PLAYLIST GENERATION SPEED</a:t>
            </a:r>
          </a:p>
          <a:p>
            <a:pPr lvl="1"/>
            <a:endParaRPr lang="en-US"/>
          </a:p>
          <a:p>
            <a:pPr lvl="1"/>
            <a:r>
              <a:rPr lang="en-US"/>
              <a:t>APPLICATION DOWNTIME</a:t>
            </a:r>
          </a:p>
          <a:p>
            <a:pPr lvl="1"/>
            <a:endParaRPr lang="en-US"/>
          </a:p>
          <a:p>
            <a:pPr lvl="1"/>
            <a:r>
              <a:rPr lang="en-US"/>
              <a:t>ACCOUNT SECURITY</a:t>
            </a:r>
          </a:p>
        </p:txBody>
      </p:sp>
    </p:spTree>
    <p:extLst>
      <p:ext uri="{BB962C8B-B14F-4D97-AF65-F5344CB8AC3E}">
        <p14:creationId xmlns:p14="http://schemas.microsoft.com/office/powerpoint/2010/main" val="2583188541"/>
      </p:ext>
    </p:extLst>
  </p:cSld>
  <p:clrMapOvr>
    <a:masterClrMapping/>
  </p:clrMapOvr>
</p:sld>
</file>

<file path=ppt/theme/theme1.xml><?xml version="1.0" encoding="utf-8"?>
<a:theme xmlns:a="http://schemas.openxmlformats.org/drawingml/2006/main" name="AngleLinesVTI">
  <a:themeElements>
    <a:clrScheme name="AnalogousFromLightSeedLeftStep">
      <a:dk1>
        <a:srgbClr val="000000"/>
      </a:dk1>
      <a:lt1>
        <a:srgbClr val="FFFFFF"/>
      </a:lt1>
      <a:dk2>
        <a:srgbClr val="242F41"/>
      </a:dk2>
      <a:lt2>
        <a:srgbClr val="E8E6E2"/>
      </a:lt2>
      <a:accent1>
        <a:srgbClr val="92A4C4"/>
      </a:accent1>
      <a:accent2>
        <a:srgbClr val="79A9B7"/>
      </a:accent2>
      <a:accent3>
        <a:srgbClr val="80A9A1"/>
      </a:accent3>
      <a:accent4>
        <a:srgbClr val="77AE8C"/>
      </a:accent4>
      <a:accent5>
        <a:srgbClr val="82AC81"/>
      </a:accent5>
      <a:accent6>
        <a:srgbClr val="8CAA74"/>
      </a:accent6>
      <a:hlink>
        <a:srgbClr val="95805A"/>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AngleLinesVTI</vt:lpstr>
      <vt:lpstr>Spotify Playlist Finder &amp; Social Media</vt:lpstr>
      <vt:lpstr>Project overview:</vt:lpstr>
      <vt:lpstr>System requirements</vt:lpstr>
      <vt:lpstr>SPOTIFY LOGIN</vt:lpstr>
      <vt:lpstr>MUSIC DISCOVERY PREFERENCES</vt:lpstr>
      <vt:lpstr>MUSIC SOCIAL MEDIA: USER PROFILE PAGES</vt:lpstr>
      <vt:lpstr>SOCIAL MEDIA POST FEED</vt:lpstr>
      <vt:lpstr>Notifications</vt:lpstr>
      <vt:lpstr>System requirements</vt:lpstr>
      <vt:lpstr>Playlist generation speed</vt:lpstr>
      <vt:lpstr>Application downtime</vt:lpstr>
      <vt:lpstr>Account security</vt:lpstr>
      <vt:lpstr>Use Case Diagram</vt:lpstr>
      <vt:lpstr>SYSTEM CONSTRAINTS</vt:lpstr>
      <vt:lpstr>Tool Constraints</vt:lpstr>
      <vt:lpstr>Language Constraints</vt:lpstr>
      <vt:lpstr>Platform Constraints</vt:lpstr>
      <vt:lpstr>Hardware Constraints</vt:lpstr>
      <vt:lpstr>PowerPoint Presentation</vt:lpstr>
      <vt:lpstr>Evolutionary Requirements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2021-03-15T21:34:58Z</dcterms:created>
  <dcterms:modified xsi:type="dcterms:W3CDTF">2021-04-15T02:47:22Z</dcterms:modified>
</cp:coreProperties>
</file>